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2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73" r:id="rId12"/>
    <p:sldId id="263" r:id="rId13"/>
    <p:sldId id="265" r:id="rId14"/>
    <p:sldId id="279" r:id="rId15"/>
    <p:sldId id="280" r:id="rId16"/>
    <p:sldId id="281" r:id="rId17"/>
    <p:sldId id="272" r:id="rId18"/>
    <p:sldId id="274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/>
    <p:restoredTop sz="94694"/>
  </p:normalViewPr>
  <p:slideViewPr>
    <p:cSldViewPr snapToGrid="0">
      <p:cViewPr varScale="1">
        <p:scale>
          <a:sx n="121" d="100"/>
          <a:sy n="121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D196F-3517-5E40-9D81-2D22575ABF75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C5F7E-6E7C-B143-855C-12F4D071C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5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C5F7E-6E7C-B143-855C-12F4D071CA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1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6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85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4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3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2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6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3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4/28/24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5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5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lb.com/glossary/advanced-stats/runs-created" TargetMode="External"/><Relationship Id="rId3" Type="http://schemas.openxmlformats.org/officeDocument/2006/relationships/hyperlink" Target="https://medium.com/@andrewszanton/bill-james-the-sabermetrician-eba202854478" TargetMode="External"/><Relationship Id="rId7" Type="http://schemas.openxmlformats.org/officeDocument/2006/relationships/hyperlink" Target="https://www.mlb.com/glossary/advanced-stats/range-factor" TargetMode="External"/><Relationship Id="rId2" Type="http://schemas.openxmlformats.org/officeDocument/2006/relationships/hyperlink" Target="https://en.wikipedia.org/wiki/Bill_James#:~:text=An%20aspiring%20writer%20and%20obsessive,Camp's%20pork%20and%20beans%20canne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iuses.club/genius/bill-james#google_vignette" TargetMode="External"/><Relationship Id="rId5" Type="http://schemas.openxmlformats.org/officeDocument/2006/relationships/hyperlink" Target="https://spacecoastdaily.com/2021/04/bill-james-the-man-who-changed-sports-forever/" TargetMode="External"/><Relationship Id="rId10" Type="http://schemas.openxmlformats.org/officeDocument/2006/relationships/hyperlink" Target="https://www.mlb.com/glossary/advanced-stats/pythagorean-winning-percentage" TargetMode="External"/><Relationship Id="rId4" Type="http://schemas.openxmlformats.org/officeDocument/2006/relationships/hyperlink" Target="https://www.britannica.com/sports/sabermetrics" TargetMode="External"/><Relationship Id="rId9" Type="http://schemas.openxmlformats.org/officeDocument/2006/relationships/hyperlink" Target="https://en.wikipedia.org/wiki/Runs_created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seball-reference.com/teams/BOS/" TargetMode="External"/><Relationship Id="rId3" Type="http://schemas.openxmlformats.org/officeDocument/2006/relationships/hyperlink" Target="https://www.baseball-reference.com/players/t/troutmi01.shtml" TargetMode="External"/><Relationship Id="rId7" Type="http://schemas.openxmlformats.org/officeDocument/2006/relationships/hyperlink" Target="https://www.baseball-reference.com/players/g/goldspa01.shtml" TargetMode="External"/><Relationship Id="rId2" Type="http://schemas.openxmlformats.org/officeDocument/2006/relationships/hyperlink" Target="https://www.baseball-reference.com/players/s/sirijo01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seball-reference.com/players/a/arozara01.shtml" TargetMode="External"/><Relationship Id="rId5" Type="http://schemas.openxmlformats.org/officeDocument/2006/relationships/hyperlink" Target="https://www.baseball-reference.com/players/c/casastr01.shtml" TargetMode="External"/><Relationship Id="rId10" Type="http://schemas.openxmlformats.org/officeDocument/2006/relationships/hyperlink" Target="https://www.baseball-reference.com/teams/FLA/" TargetMode="External"/><Relationship Id="rId4" Type="http://schemas.openxmlformats.org/officeDocument/2006/relationships/hyperlink" Target="https://www.baseball-reference.com/players/n/nimmobr01.shtml" TargetMode="External"/><Relationship Id="rId9" Type="http://schemas.openxmlformats.org/officeDocument/2006/relationships/hyperlink" Target="https://www.baseball-reference.com/teams/SD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le of baseballs&#10;&#10;Description automatically generated">
            <a:extLst>
              <a:ext uri="{FF2B5EF4-FFF2-40B4-BE49-F238E27FC236}">
                <a16:creationId xmlns:a16="http://schemas.microsoft.com/office/drawing/2014/main" id="{74A2B57B-CE0B-4FFE-973D-6D983215F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5" r="18568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3BE42-F6DB-CD28-D3EE-AB47231D5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524" y="1340361"/>
            <a:ext cx="3729162" cy="33417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Bill James: The Pioneer of Sabermetrics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13354-B8EE-8D77-6E54-C2091A69D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84" y="4731476"/>
            <a:ext cx="3793642" cy="97090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By: Graydon Bower</a:t>
            </a:r>
          </a:p>
        </p:txBody>
      </p:sp>
    </p:spTree>
    <p:extLst>
      <p:ext uri="{BB962C8B-B14F-4D97-AF65-F5344CB8AC3E}">
        <p14:creationId xmlns:p14="http://schemas.microsoft.com/office/powerpoint/2010/main" val="3975859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lage of men sitting at a table&#10;&#10;Description automatically generated">
            <a:extLst>
              <a:ext uri="{FF2B5EF4-FFF2-40B4-BE49-F238E27FC236}">
                <a16:creationId xmlns:a16="http://schemas.microsoft.com/office/drawing/2014/main" id="{6E84EF8F-9773-8595-E0D5-44CB513E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36" y="727628"/>
            <a:ext cx="5014400" cy="54155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44ABF-A454-38E7-BCCB-1F668E76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643928"/>
          </a:xfrm>
        </p:spPr>
        <p:txBody>
          <a:bodyPr>
            <a:normAutofit/>
          </a:bodyPr>
          <a:lstStyle/>
          <a:p>
            <a:r>
              <a:rPr lang="en-US" sz="3700" dirty="0"/>
              <a:t>Moneyball and the Beginning of the Sabermetrics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7297-695B-3365-19E3-91C88208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385390"/>
            <a:ext cx="4472922" cy="36496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Oakland A’s were first major adopter of sabermetrics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 the early 2000’s, Billy Beane (the GM) used sabermetrics to build cost-effective but very successful team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Culminated in A’s making the playoffs from 2000 to 2003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Also won 20 consecutive games in 2002 (record in the AL)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Achieved this despite having low budget to spend on players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Inspired many other teams to hire </a:t>
            </a:r>
            <a:r>
              <a:rPr lang="en-US" sz="1500" dirty="0" err="1"/>
              <a:t>sabermatricians</a:t>
            </a:r>
            <a:r>
              <a:rPr lang="en-US" sz="1500" dirty="0"/>
              <a:t> and adopt James’s analytics</a:t>
            </a:r>
          </a:p>
        </p:txBody>
      </p:sp>
    </p:spTree>
    <p:extLst>
      <p:ext uri="{BB962C8B-B14F-4D97-AF65-F5344CB8AC3E}">
        <p14:creationId xmlns:p14="http://schemas.microsoft.com/office/powerpoint/2010/main" val="159369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person in a suit standing at a podium&#10;&#10;Description automatically generated">
            <a:extLst>
              <a:ext uri="{FF2B5EF4-FFF2-40B4-BE49-F238E27FC236}">
                <a16:creationId xmlns:a16="http://schemas.microsoft.com/office/drawing/2014/main" id="{1560B072-0D7B-DED6-C4A8-DCFE882A9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6427"/>
          <a:stretch/>
        </p:blipFill>
        <p:spPr>
          <a:xfrm>
            <a:off x="424928" y="419292"/>
            <a:ext cx="5522976" cy="605332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BACB4-6809-CE6C-67A9-31F45B9F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Working in Baseball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C460-29CC-EC2C-D532-FA5A5ED8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57805"/>
          </a:xfrm>
        </p:spPr>
        <p:txBody>
          <a:bodyPr>
            <a:normAutofit/>
          </a:bodyPr>
          <a:lstStyle/>
          <a:p>
            <a:r>
              <a:rPr lang="en-US" dirty="0"/>
              <a:t>Was hired in 2003 as Boston Red Sox Senior Baseball Operations Advisor</a:t>
            </a:r>
          </a:p>
          <a:p>
            <a:r>
              <a:rPr lang="en-US" dirty="0"/>
              <a:t>Retired in 2019 </a:t>
            </a:r>
          </a:p>
          <a:p>
            <a:r>
              <a:rPr lang="en-US" dirty="0"/>
              <a:t>Credited with endorsing moves that laid groundwork for team’s first World Series in 86 years</a:t>
            </a:r>
          </a:p>
          <a:p>
            <a:r>
              <a:rPr lang="en-US" dirty="0"/>
              <a:t>Placed emphasis on on-base percentage</a:t>
            </a:r>
          </a:p>
          <a:p>
            <a:r>
              <a:rPr lang="en-US" dirty="0"/>
              <a:t>Developed proprietary software system team utilized to evaluate players and make trades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5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aseball player sliding into a base&#10;&#10;Description automatically generated">
            <a:extLst>
              <a:ext uri="{FF2B5EF4-FFF2-40B4-BE49-F238E27FC236}">
                <a16:creationId xmlns:a16="http://schemas.microsoft.com/office/drawing/2014/main" id="{46256959-7DBE-50BB-6DEC-821B7FBB2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8" r="29416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B5CE3-093D-FC6A-E667-62A3A53B0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Famous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82C75-F158-F7C6-8F09-CB60E3F5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Stealing bases does more harm than good</a:t>
            </a:r>
          </a:p>
          <a:p>
            <a:pPr>
              <a:lnSpc>
                <a:spcPct val="90000"/>
              </a:lnSpc>
            </a:pPr>
            <a:r>
              <a:rPr lang="en-US"/>
              <a:t>On-base percentage better than batting average as offensive indicator</a:t>
            </a:r>
          </a:p>
          <a:p>
            <a:pPr>
              <a:lnSpc>
                <a:spcPct val="90000"/>
              </a:lnSpc>
            </a:pPr>
            <a:r>
              <a:rPr lang="en-US"/>
              <a:t>Power hitters with low batting average better than players with high batting average</a:t>
            </a:r>
          </a:p>
          <a:p>
            <a:pPr>
              <a:lnSpc>
                <a:spcPct val="90000"/>
              </a:lnSpc>
            </a:pPr>
            <a:r>
              <a:rPr lang="en-US"/>
              <a:t>Strikeout-to-walk ratio best indicator of pitcher performance</a:t>
            </a:r>
          </a:p>
          <a:p>
            <a:pPr>
              <a:lnSpc>
                <a:spcPct val="90000"/>
              </a:lnSpc>
            </a:pPr>
            <a:r>
              <a:rPr lang="en-US"/>
              <a:t>Luck plays major role in pitcher wins</a:t>
            </a:r>
          </a:p>
          <a:p>
            <a:pPr>
              <a:lnSpc>
                <a:spcPct val="90000"/>
              </a:lnSpc>
            </a:pPr>
            <a:r>
              <a:rPr lang="en-US"/>
              <a:t>Importance of adjusting statistics for park factors</a:t>
            </a:r>
          </a:p>
          <a:p>
            <a:pPr>
              <a:lnSpc>
                <a:spcPct val="90000"/>
              </a:lnSpc>
            </a:pPr>
            <a:r>
              <a:rPr lang="en-US"/>
              <a:t>Best usage of closer is when the game is tied (even if that means before 9</a:t>
            </a:r>
            <a:r>
              <a:rPr lang="en-US" baseline="30000"/>
              <a:t>th</a:t>
            </a:r>
            <a:r>
              <a:rPr lang="en-US"/>
              <a:t> inning)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6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26B0-4DA5-5019-C866-63B87E33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Statistical Advancements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" name="Picture 8" descr="A baseball players with their names&#10;&#10;Description automatically generated">
            <a:extLst>
              <a:ext uri="{FF2B5EF4-FFF2-40B4-BE49-F238E27FC236}">
                <a16:creationId xmlns:a16="http://schemas.microsoft.com/office/drawing/2014/main" id="{0459E382-3994-3E07-A092-47678C79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196522"/>
            <a:ext cx="4414438" cy="24831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367E-687E-42A8-2EF9-FF0C29F2B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Development of On-Base Plus Slugging (OPS) stat</a:t>
            </a:r>
          </a:p>
          <a:p>
            <a:r>
              <a:rPr lang="en-US" dirty="0"/>
              <a:t>Pythagorean Winning Percentage</a:t>
            </a:r>
          </a:p>
          <a:p>
            <a:r>
              <a:rPr lang="en-US" dirty="0"/>
              <a:t>Runs Created</a:t>
            </a:r>
          </a:p>
          <a:p>
            <a:r>
              <a:rPr lang="en-US" dirty="0"/>
              <a:t>Major League Equivalencies</a:t>
            </a:r>
          </a:p>
          <a:p>
            <a:r>
              <a:rPr lang="en-US" dirty="0"/>
              <a:t>Development of Wins Above Replacement stat</a:t>
            </a:r>
          </a:p>
          <a:p>
            <a:r>
              <a:rPr lang="en-US" dirty="0"/>
              <a:t>Similarity Scores</a:t>
            </a:r>
          </a:p>
          <a:p>
            <a:r>
              <a:rPr lang="en-US" dirty="0"/>
              <a:t>Range Factor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6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EFFB-5565-573A-E4E5-8942F39B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Factor Code Example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4C519D-934E-BC9C-1585-7238C022B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3" y="1716066"/>
            <a:ext cx="5949531" cy="459705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EBA3657-3EA0-F27C-B7CC-A95F870B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16" y="1716066"/>
            <a:ext cx="5228241" cy="3389831"/>
          </a:xfrm>
          <a:prstGeom prst="rect">
            <a:avLst/>
          </a:prstGeom>
        </p:spPr>
      </p:pic>
      <p:pic>
        <p:nvPicPr>
          <p:cNvPr id="11" name="Picture 10" descr="A black text with numbers&#10;&#10;Description automatically generated">
            <a:extLst>
              <a:ext uri="{FF2B5EF4-FFF2-40B4-BE49-F238E27FC236}">
                <a16:creationId xmlns:a16="http://schemas.microsoft.com/office/drawing/2014/main" id="{4A3786A8-3A3D-D836-F291-477245DD8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15" y="5203609"/>
            <a:ext cx="5228241" cy="11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7051-82CE-089B-5247-596975BE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9313"/>
            <a:ext cx="10058400" cy="1371600"/>
          </a:xfrm>
        </p:spPr>
        <p:txBody>
          <a:bodyPr/>
          <a:lstStyle/>
          <a:p>
            <a:r>
              <a:rPr lang="en-US" dirty="0"/>
              <a:t>Runs Created Coding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9827C-0540-0690-B415-E4BFCFEF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4" y="1262711"/>
            <a:ext cx="5123660" cy="338444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9B32551-BB5B-F214-ECFD-8F43DF1F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90" y="1262710"/>
            <a:ext cx="5725825" cy="338444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63E89E1-9DD6-6C37-84CC-40A09B4D2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74" y="4747364"/>
            <a:ext cx="5123660" cy="1640910"/>
          </a:xfrm>
          <a:prstGeom prst="rect">
            <a:avLst/>
          </a:prstGeom>
        </p:spPr>
      </p:pic>
      <p:pic>
        <p:nvPicPr>
          <p:cNvPr id="16" name="Picture 15" descr="A close up of text&#10;&#10;Description automatically generated">
            <a:extLst>
              <a:ext uri="{FF2B5EF4-FFF2-40B4-BE49-F238E27FC236}">
                <a16:creationId xmlns:a16="http://schemas.microsoft.com/office/drawing/2014/main" id="{E12BA0A9-C3D8-37F3-22F8-514749974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489" y="4747364"/>
            <a:ext cx="5725825" cy="16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6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C551-A56C-9379-F8EC-FDDB753A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Pythagorean Winning Percentage Coding Example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62FD16-C10D-9B97-7A5C-851734F9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82" y="2014195"/>
            <a:ext cx="5643018" cy="4201212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AA84664F-893B-4397-ACED-58CCB69F8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444" y="2014194"/>
            <a:ext cx="5489574" cy="1282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5F509-FD39-17FA-530D-407B333B9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444" y="3561762"/>
            <a:ext cx="5489574" cy="691149"/>
          </a:xfrm>
          <a:prstGeom prst="rect">
            <a:avLst/>
          </a:prstGeom>
        </p:spPr>
      </p:pic>
      <p:pic>
        <p:nvPicPr>
          <p:cNvPr id="13" name="Picture 12" descr="A group of baseball players huddle&#10;&#10;Description automatically generated">
            <a:extLst>
              <a:ext uri="{FF2B5EF4-FFF2-40B4-BE49-F238E27FC236}">
                <a16:creationId xmlns:a16="http://schemas.microsoft.com/office/drawing/2014/main" id="{8C16E8E3-1A35-B172-CDDA-29E5DD99E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786" y="4359058"/>
            <a:ext cx="3363759" cy="18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1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E5AC43C-71B8-472C-BE76-D4AF54DD4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11724043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47D8E-1C6C-1BA2-608C-048F9D07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Lasting Impact</a:t>
            </a:r>
            <a:endParaRPr lang="en-US" dirty="0"/>
          </a:p>
        </p:txBody>
      </p:sp>
      <p:pic>
        <p:nvPicPr>
          <p:cNvPr id="17" name="Picture 16" descr="A baseball player throwing a ball&#10;&#10;Description automatically generated">
            <a:extLst>
              <a:ext uri="{FF2B5EF4-FFF2-40B4-BE49-F238E27FC236}">
                <a16:creationId xmlns:a16="http://schemas.microsoft.com/office/drawing/2014/main" id="{4B61BAEB-5E01-7B60-1B15-4CBE4C978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9" r="2" b="11257"/>
          <a:stretch/>
        </p:blipFill>
        <p:spPr>
          <a:xfrm>
            <a:off x="7903028" y="374904"/>
            <a:ext cx="3917115" cy="1908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6A1D-E715-2F7F-89EA-3B8DA4CF9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dirty="0"/>
              <a:t>By 2012, all 30 MLB franchises employed at least one </a:t>
            </a:r>
            <a:r>
              <a:rPr lang="en-US" dirty="0" err="1"/>
              <a:t>sabermatrician</a:t>
            </a:r>
            <a:endParaRPr lang="en-US" dirty="0"/>
          </a:p>
          <a:p>
            <a:r>
              <a:rPr lang="en-US" dirty="0"/>
              <a:t>Sabermetric revolution has placed increased emphasis on capturing increasing amount of data</a:t>
            </a:r>
          </a:p>
          <a:p>
            <a:r>
              <a:rPr lang="en-US" dirty="0"/>
              <a:t>Led to development of </a:t>
            </a:r>
            <a:r>
              <a:rPr lang="en-US" dirty="0" err="1"/>
              <a:t>Statcast</a:t>
            </a:r>
            <a:r>
              <a:rPr lang="en-US" dirty="0"/>
              <a:t> (camera tracking system that captures in-depth player performance data)</a:t>
            </a:r>
          </a:p>
          <a:p>
            <a:r>
              <a:rPr lang="en-US" dirty="0"/>
              <a:t>Statistical evolution of baseball traces back to James’s influence</a:t>
            </a:r>
          </a:p>
        </p:txBody>
      </p:sp>
      <p:pic>
        <p:nvPicPr>
          <p:cNvPr id="13" name="Picture 12" descr="A collage of a baseball player&#10;&#10;Description automatically generated">
            <a:extLst>
              <a:ext uri="{FF2B5EF4-FFF2-40B4-BE49-F238E27FC236}">
                <a16:creationId xmlns:a16="http://schemas.microsoft.com/office/drawing/2014/main" id="{A919DF1E-7744-046F-652A-A7BEAE999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6921"/>
          <a:stretch/>
        </p:blipFill>
        <p:spPr>
          <a:xfrm>
            <a:off x="7903029" y="2359153"/>
            <a:ext cx="3917115" cy="2050922"/>
          </a:xfrm>
          <a:prstGeom prst="rect">
            <a:avLst/>
          </a:prstGeom>
        </p:spPr>
      </p:pic>
      <p:pic>
        <p:nvPicPr>
          <p:cNvPr id="11" name="Picture 10" descr="A baseball field with a number of players on the field&#10;&#10;Description automatically generated">
            <a:extLst>
              <a:ext uri="{FF2B5EF4-FFF2-40B4-BE49-F238E27FC236}">
                <a16:creationId xmlns:a16="http://schemas.microsoft.com/office/drawing/2014/main" id="{20C2B73A-CFD3-3500-4F52-D7DE34CD05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12" r="2" b="8889"/>
          <a:stretch/>
        </p:blipFill>
        <p:spPr>
          <a:xfrm>
            <a:off x="7903029" y="4486274"/>
            <a:ext cx="3917115" cy="19968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8E1DB55-DFC6-46C5-B755-6C8235729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43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0B7-EA14-6F7C-325A-10CAE008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33304-DB10-8FCE-34C5-EDF1FD511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9531"/>
            <a:ext cx="10058400" cy="4445875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1800" dirty="0"/>
              <a:t>Bill James Wikipedia Article</a:t>
            </a:r>
          </a:p>
          <a:p>
            <a:pPr lvl="2"/>
            <a:r>
              <a:rPr lang="en-US" dirty="0"/>
              <a:t>URL: </a:t>
            </a:r>
            <a:r>
              <a:rPr lang="en-US" dirty="0">
                <a:hlinkClick r:id="rId2"/>
              </a:rPr>
              <a:t>https://en.wikipedia.org/wiki/Bill_James#:~:text=An%20aspiring%20writer%20and%20obsessive,Camp's%20pork%20and%20beans%20cannery</a:t>
            </a:r>
            <a:endParaRPr lang="en-US" dirty="0"/>
          </a:p>
          <a:p>
            <a:pPr lvl="1"/>
            <a:r>
              <a:rPr lang="en-US" sz="1800" dirty="0"/>
              <a:t>Bill James, the </a:t>
            </a:r>
            <a:r>
              <a:rPr lang="en-US" sz="1800" dirty="0" err="1"/>
              <a:t>Sabermatrician</a:t>
            </a:r>
            <a:endParaRPr lang="en-US" sz="1800" dirty="0"/>
          </a:p>
          <a:p>
            <a:pPr lvl="2"/>
            <a:r>
              <a:rPr lang="en-US" dirty="0"/>
              <a:t>URL: </a:t>
            </a:r>
            <a:r>
              <a:rPr lang="en-US" dirty="0">
                <a:hlinkClick r:id="rId3"/>
              </a:rPr>
              <a:t>https://medium.com/@andrewszanton/bill-james-the-sabermetrician-eba202854478</a:t>
            </a:r>
            <a:endParaRPr lang="en-US" dirty="0"/>
          </a:p>
          <a:p>
            <a:pPr lvl="1"/>
            <a:r>
              <a:rPr lang="en-US" sz="1800" dirty="0"/>
              <a:t>Sabermetrics</a:t>
            </a:r>
          </a:p>
          <a:p>
            <a:pPr lvl="2"/>
            <a:r>
              <a:rPr lang="en-US" dirty="0"/>
              <a:t>URL: </a:t>
            </a:r>
            <a:r>
              <a:rPr lang="en-US" dirty="0">
                <a:hlinkClick r:id="rId4"/>
              </a:rPr>
              <a:t>https://www.britannica.com/sports/sabermetrics</a:t>
            </a:r>
            <a:endParaRPr lang="en-US" dirty="0"/>
          </a:p>
          <a:p>
            <a:pPr lvl="1"/>
            <a:r>
              <a:rPr lang="en-US" sz="1800" dirty="0"/>
              <a:t>Bill James: The Man Who Changed Sports Forever</a:t>
            </a:r>
          </a:p>
          <a:p>
            <a:pPr lvl="2"/>
            <a:r>
              <a:rPr lang="en-US" dirty="0"/>
              <a:t>URL: </a:t>
            </a:r>
            <a:r>
              <a:rPr lang="en-US" dirty="0">
                <a:hlinkClick r:id="rId5"/>
              </a:rPr>
              <a:t>https://spacecoastdaily.com/2021/04/bill-james-the-man-who-changed-sports-forever/</a:t>
            </a:r>
            <a:endParaRPr lang="en-US" dirty="0"/>
          </a:p>
          <a:p>
            <a:pPr lvl="1"/>
            <a:r>
              <a:rPr lang="en-US" sz="1800" dirty="0"/>
              <a:t>Bill James Geniuses Article</a:t>
            </a:r>
          </a:p>
          <a:p>
            <a:pPr lvl="2"/>
            <a:r>
              <a:rPr lang="en-US" dirty="0"/>
              <a:t>URL: </a:t>
            </a:r>
            <a:r>
              <a:rPr lang="en-US" dirty="0">
                <a:hlinkClick r:id="rId6"/>
              </a:rPr>
              <a:t>https://geniuses.club/genius/bill-james#google_vignette</a:t>
            </a:r>
            <a:endParaRPr lang="en-US" dirty="0"/>
          </a:p>
          <a:p>
            <a:pPr lvl="1"/>
            <a:r>
              <a:rPr lang="en-US" sz="1800" dirty="0"/>
              <a:t>Range Factor (RF)</a:t>
            </a:r>
          </a:p>
          <a:p>
            <a:pPr lvl="2"/>
            <a:r>
              <a:rPr lang="en-US" dirty="0"/>
              <a:t>URL: </a:t>
            </a:r>
            <a:r>
              <a:rPr lang="en-US" dirty="0">
                <a:hlinkClick r:id="rId7"/>
              </a:rPr>
              <a:t>https://www.mlb.com/glossary/advanced-stats/range-factor</a:t>
            </a:r>
            <a:endParaRPr lang="en-US" dirty="0"/>
          </a:p>
          <a:p>
            <a:pPr lvl="1"/>
            <a:r>
              <a:rPr lang="en-US" sz="1800" dirty="0"/>
              <a:t>Runs Created (RC)</a:t>
            </a:r>
          </a:p>
          <a:p>
            <a:pPr lvl="2"/>
            <a:r>
              <a:rPr lang="en-US" dirty="0"/>
              <a:t>URL: </a:t>
            </a:r>
            <a:r>
              <a:rPr lang="en-US" dirty="0">
                <a:hlinkClick r:id="rId8"/>
              </a:rPr>
              <a:t>https://www.mlb.com/glossary/advanced-stats/runs-created</a:t>
            </a:r>
            <a:endParaRPr lang="en-US" dirty="0"/>
          </a:p>
          <a:p>
            <a:pPr lvl="1"/>
            <a:r>
              <a:rPr lang="en-US" sz="1900" dirty="0"/>
              <a:t>Runs created</a:t>
            </a:r>
          </a:p>
          <a:p>
            <a:pPr lvl="2"/>
            <a:r>
              <a:rPr lang="en-US" dirty="0"/>
              <a:t>URL: </a:t>
            </a:r>
            <a:r>
              <a:rPr lang="en-US" dirty="0">
                <a:hlinkClick r:id="rId9"/>
              </a:rPr>
              <a:t>https://en.wikipedia.org/wiki/Runs_created</a:t>
            </a:r>
            <a:endParaRPr lang="en-US" dirty="0"/>
          </a:p>
          <a:p>
            <a:pPr lvl="1"/>
            <a:r>
              <a:rPr lang="en-US" sz="1900" dirty="0"/>
              <a:t>Pythagorean Winning Percentage</a:t>
            </a:r>
          </a:p>
          <a:p>
            <a:pPr lvl="2"/>
            <a:r>
              <a:rPr lang="en-US" dirty="0"/>
              <a:t>URL: </a:t>
            </a:r>
            <a:r>
              <a:rPr lang="en-US" dirty="0">
                <a:hlinkClick r:id="rId10"/>
              </a:rPr>
              <a:t>https://www.mlb.com/glossary/advanced-stats/pythagorean-winning-percentage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2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B64E-7FA3-1613-1EEE-ABE21C0A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 for </a:t>
            </a:r>
            <a:r>
              <a:rPr lang="en-US"/>
              <a:t>Coding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06C0-D126-7567-CE2E-875681A05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86758"/>
            <a:ext cx="10058400" cy="451273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Jose Siri Baseball-Reference Page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2"/>
              </a:rPr>
              <a:t>https://www.baseball-reference.com/players/s/sirijo01.shtml</a:t>
            </a:r>
            <a:endParaRPr lang="en-US" dirty="0"/>
          </a:p>
          <a:p>
            <a:r>
              <a:rPr lang="en-US" dirty="0"/>
              <a:t>Mike Trout Baseball-Reference Page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3"/>
              </a:rPr>
              <a:t>https://www.baseball-reference.com/players/t/troutmi01.shtml</a:t>
            </a:r>
            <a:endParaRPr lang="en-US" dirty="0"/>
          </a:p>
          <a:p>
            <a:r>
              <a:rPr lang="en-US" dirty="0"/>
              <a:t>Brandon Nimmo Baseball-Reference Page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4"/>
              </a:rPr>
              <a:t>https://www.baseball-reference.com/players/n/nimmobr01.shtml</a:t>
            </a:r>
            <a:endParaRPr lang="en-US" dirty="0"/>
          </a:p>
          <a:p>
            <a:r>
              <a:rPr lang="en-US" dirty="0"/>
              <a:t>Triston Casas Baseball-Reference Page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5"/>
              </a:rPr>
              <a:t>https://www.baseball-reference.com/players/c/casastr01.shtml</a:t>
            </a:r>
            <a:endParaRPr lang="en-US" dirty="0"/>
          </a:p>
          <a:p>
            <a:r>
              <a:rPr lang="en-US" dirty="0"/>
              <a:t>Randy </a:t>
            </a:r>
            <a:r>
              <a:rPr lang="en-US" dirty="0" err="1"/>
              <a:t>Arozarena</a:t>
            </a:r>
            <a:r>
              <a:rPr lang="en-US" dirty="0"/>
              <a:t> Baseball-Reference Page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6"/>
              </a:rPr>
              <a:t>https://www.baseball-reference.com/players/a/arozara01.shtml</a:t>
            </a:r>
            <a:endParaRPr lang="en-US" dirty="0"/>
          </a:p>
          <a:p>
            <a:r>
              <a:rPr lang="en-US" dirty="0"/>
              <a:t>Paul Goldschmidt Baseball-Reference Page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7"/>
              </a:rPr>
              <a:t>https://www.baseball-reference.com/players/g/goldspa01.shtml</a:t>
            </a:r>
            <a:endParaRPr lang="en-US" dirty="0"/>
          </a:p>
          <a:p>
            <a:r>
              <a:rPr lang="en-US" dirty="0"/>
              <a:t>Boston Red Sox Baseball-Reference Page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8"/>
              </a:rPr>
              <a:t>https://www.baseball-reference.com/teams/BOS/</a:t>
            </a:r>
            <a:endParaRPr lang="en-US" dirty="0"/>
          </a:p>
          <a:p>
            <a:r>
              <a:rPr lang="en-US" dirty="0"/>
              <a:t>San Diego Padres Baseball-Reference Page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9"/>
              </a:rPr>
              <a:t>https://www.baseball-reference.com/teams/SDP/</a:t>
            </a:r>
            <a:endParaRPr lang="en-US" dirty="0"/>
          </a:p>
          <a:p>
            <a:r>
              <a:rPr lang="en-US" dirty="0"/>
              <a:t>Miami Marlins Baseball-Reference Page</a:t>
            </a:r>
          </a:p>
          <a:p>
            <a:pPr lvl="1"/>
            <a:r>
              <a:rPr lang="en-US" dirty="0"/>
              <a:t>URL: </a:t>
            </a:r>
            <a:r>
              <a:rPr lang="en-US" dirty="0">
                <a:hlinkClick r:id="rId10"/>
              </a:rPr>
              <a:t>https://www.baseball-reference.com/teams/FLA/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3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eball on the grass&#10;&#10;Description automatically generated">
            <a:extLst>
              <a:ext uri="{FF2B5EF4-FFF2-40B4-BE49-F238E27FC236}">
                <a16:creationId xmlns:a16="http://schemas.microsoft.com/office/drawing/2014/main" id="{9675C38A-B5B0-E69C-ECC6-B2F31630A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9" r="1" b="1"/>
          <a:stretch/>
        </p:blipFill>
        <p:spPr>
          <a:xfrm>
            <a:off x="727654" y="1925887"/>
            <a:ext cx="5367165" cy="3019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F1C28-7DD5-395E-B1BD-264CBD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/>
              <a:t>What is Sabermetrics?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B3286-455B-4C8A-8C07-382C36EC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Sabermetrics = statistical analysis of baseball</a:t>
            </a:r>
          </a:p>
          <a:p>
            <a:r>
              <a:rPr lang="en-US" dirty="0"/>
              <a:t>Attempts to quantify performance through statistical means and previous records</a:t>
            </a:r>
          </a:p>
          <a:p>
            <a:r>
              <a:rPr lang="en-US" dirty="0"/>
              <a:t>Has led to development of quantifiable player performance metrics</a:t>
            </a:r>
          </a:p>
          <a:p>
            <a:r>
              <a:rPr lang="en-US" dirty="0"/>
              <a:t>Many metrics developed through sabermetrics arose as challenges to traditional statistics </a:t>
            </a:r>
          </a:p>
          <a:p>
            <a:r>
              <a:rPr lang="en-US" dirty="0"/>
              <a:t>Term was first coined by Bill James </a:t>
            </a:r>
          </a:p>
          <a:p>
            <a:r>
              <a:rPr lang="en-US" dirty="0"/>
              <a:t>First </a:t>
            </a:r>
            <a:r>
              <a:rPr lang="en-US" dirty="0" err="1"/>
              <a:t>sabermetrician</a:t>
            </a:r>
            <a:r>
              <a:rPr lang="en-US" dirty="0"/>
              <a:t> to gain large following</a:t>
            </a:r>
          </a:p>
          <a:p>
            <a:r>
              <a:rPr lang="en-US" dirty="0"/>
              <a:t>Named after Society for American Baseball Research (SABER)</a:t>
            </a:r>
          </a:p>
        </p:txBody>
      </p:sp>
    </p:spTree>
    <p:extLst>
      <p:ext uri="{BB962C8B-B14F-4D97-AF65-F5344CB8AC3E}">
        <p14:creationId xmlns:p14="http://schemas.microsoft.com/office/powerpoint/2010/main" val="3595622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mall white building with a red awning&#10;&#10;Description automatically generated">
            <a:extLst>
              <a:ext uri="{FF2B5EF4-FFF2-40B4-BE49-F238E27FC236}">
                <a16:creationId xmlns:a16="http://schemas.microsoft.com/office/drawing/2014/main" id="{FBAC7245-A1DC-B850-ADC2-6D04A0CDC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4833" b="26985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84C76-8DB5-7371-35C6-DC3631F09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4400"/>
              <a:t>Early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CC6F4-A99B-D998-3A30-853DDE3ED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20"/>
            <a:ext cx="4602152" cy="3480066"/>
          </a:xfrm>
        </p:spPr>
        <p:txBody>
          <a:bodyPr>
            <a:normAutofit/>
          </a:bodyPr>
          <a:lstStyle/>
          <a:p>
            <a:r>
              <a:rPr lang="en-US" dirty="0"/>
              <a:t>Born in 1949 in Holton, KS</a:t>
            </a:r>
          </a:p>
          <a:p>
            <a:r>
              <a:rPr lang="en-US" dirty="0"/>
              <a:t>Raised in small town of Mayetta, KS (only 300 people)</a:t>
            </a:r>
          </a:p>
          <a:p>
            <a:r>
              <a:rPr lang="en-US" dirty="0"/>
              <a:t>His mother died when he was five</a:t>
            </a:r>
          </a:p>
          <a:p>
            <a:r>
              <a:rPr lang="en-US" dirty="0"/>
              <a:t>His father was a janitor and handyman</a:t>
            </a:r>
          </a:p>
          <a:p>
            <a:r>
              <a:rPr lang="en-US" dirty="0"/>
              <a:t>Avid reader who spent significant time in his own thoughts</a:t>
            </a:r>
          </a:p>
          <a:p>
            <a:r>
              <a:rPr lang="en-US" dirty="0"/>
              <a:t>Huge baseball fan (specifically of the Kansas City A’s)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1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igh angle view of a campus&#10;&#10;Description automatically generated">
            <a:extLst>
              <a:ext uri="{FF2B5EF4-FFF2-40B4-BE49-F238E27FC236}">
                <a16:creationId xmlns:a16="http://schemas.microsoft.com/office/drawing/2014/main" id="{F945A7B4-9195-54F0-E130-8DAA77BF6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1D2F2-40D7-FD34-00E1-351D9405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College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6D98-DBFC-0101-D269-B18AA1BA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US" dirty="0"/>
              <a:t>Attended University of Kansas from 1967 to 1973</a:t>
            </a:r>
          </a:p>
          <a:p>
            <a:r>
              <a:rPr lang="en-US" dirty="0"/>
              <a:t>Spent 2 years serving the Army in Vietnam War from 1971 to 1973</a:t>
            </a:r>
          </a:p>
          <a:p>
            <a:r>
              <a:rPr lang="en-US" dirty="0"/>
              <a:t>Double-majored in English and Economics in 1973</a:t>
            </a:r>
          </a:p>
          <a:p>
            <a:r>
              <a:rPr lang="en-US" dirty="0"/>
              <a:t>Finished another degree in Education in 1975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7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B0EAE-C9DC-9846-C602-CD97BF881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Beginning of Writing Career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A label of a tomato sauce&#10;&#10;Description automatically generated">
            <a:extLst>
              <a:ext uri="{FF2B5EF4-FFF2-40B4-BE49-F238E27FC236}">
                <a16:creationId xmlns:a16="http://schemas.microsoft.com/office/drawing/2014/main" id="{272017DF-6A87-F152-A7AE-CE2071768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2" r="14751"/>
          <a:stretch/>
        </p:blipFill>
        <p:spPr>
          <a:xfrm>
            <a:off x="1205256" y="2196528"/>
            <a:ext cx="4414438" cy="2483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4FCBC-1CEB-B4AF-F403-D35BDB11A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Joined Society for American Baseball Research (SABR) in 1974</a:t>
            </a:r>
          </a:p>
          <a:p>
            <a:pPr>
              <a:lnSpc>
                <a:spcPct val="90000"/>
              </a:lnSpc>
            </a:pPr>
            <a:r>
              <a:rPr lang="en-US"/>
              <a:t>Got part-time job working as security guard at the Stokely-Van Camp Pork and Beans Cannery to make ends meet</a:t>
            </a:r>
          </a:p>
          <a:p>
            <a:pPr>
              <a:lnSpc>
                <a:spcPct val="90000"/>
              </a:lnSpc>
            </a:pPr>
            <a:r>
              <a:rPr lang="en-US"/>
              <a:t>Began writing about baseball while working at the Cannery</a:t>
            </a:r>
          </a:p>
          <a:p>
            <a:pPr>
              <a:lnSpc>
                <a:spcPct val="90000"/>
              </a:lnSpc>
            </a:pPr>
            <a:r>
              <a:rPr lang="en-US"/>
              <a:t>Examined baseball through guise of a scientist</a:t>
            </a:r>
          </a:p>
          <a:p>
            <a:pPr>
              <a:lnSpc>
                <a:spcPct val="90000"/>
              </a:lnSpc>
            </a:pPr>
            <a:r>
              <a:rPr lang="en-US"/>
              <a:t>Typically posed questions in his articles and presented data and analysis to answer them</a:t>
            </a:r>
          </a:p>
          <a:p>
            <a:pPr lvl="1">
              <a:lnSpc>
                <a:spcPct val="90000"/>
              </a:lnSpc>
            </a:pPr>
            <a:r>
              <a:rPr lang="en-US"/>
              <a:t>Ex: “Who are the fastest runners in the MLB?”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0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A baseball magazine cover with a baseball player on the cover&#10;&#10;Description automatically generated">
            <a:extLst>
              <a:ext uri="{FF2B5EF4-FFF2-40B4-BE49-F238E27FC236}">
                <a16:creationId xmlns:a16="http://schemas.microsoft.com/office/drawing/2014/main" id="{3D9575E4-798A-CF46-8104-3DBBDF852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9851"/>
          <a:stretch/>
        </p:blipFill>
        <p:spPr>
          <a:xfrm>
            <a:off x="424928" y="419292"/>
            <a:ext cx="5522976" cy="60533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6CCCC-0E55-C4F4-907A-17B9EC8F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4400" dirty="0"/>
              <a:t>Initial 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33BD-556E-A286-370F-6883E756B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578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Sent first pieces to various sports magazines</a:t>
            </a:r>
          </a:p>
          <a:p>
            <a:pPr>
              <a:lnSpc>
                <a:spcPct val="90000"/>
              </a:lnSpc>
            </a:pPr>
            <a:r>
              <a:rPr lang="en-US" dirty="0"/>
              <a:t>His works were considered unusual</a:t>
            </a:r>
          </a:p>
          <a:p>
            <a:pPr>
              <a:lnSpc>
                <a:spcPct val="90000"/>
              </a:lnSpc>
            </a:pPr>
            <a:r>
              <a:rPr lang="en-US" dirty="0"/>
              <a:t>Publications felt readers would have to study understand them</a:t>
            </a:r>
          </a:p>
          <a:p>
            <a:pPr>
              <a:lnSpc>
                <a:spcPct val="90000"/>
              </a:lnSpc>
            </a:pPr>
            <a:r>
              <a:rPr lang="en-US" dirty="0"/>
              <a:t>Felt their main purpose was entertainment, not science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black book with black text&#10;&#10;Description automatically generated">
            <a:extLst>
              <a:ext uri="{FF2B5EF4-FFF2-40B4-BE49-F238E27FC236}">
                <a16:creationId xmlns:a16="http://schemas.microsoft.com/office/drawing/2014/main" id="{9BBA517A-BB3A-BFA9-827A-736392965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1765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23E4F-E128-9F09-A2D6-21EBD950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Self-Published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7AC9-EDDC-D910-FCCC-96BD91A91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Challenges in getting his works published led James to self-publish articles</a:t>
            </a:r>
          </a:p>
          <a:p>
            <a:pPr>
              <a:lnSpc>
                <a:spcPct val="90000"/>
              </a:lnSpc>
            </a:pPr>
            <a:r>
              <a:rPr lang="en-US" dirty="0"/>
              <a:t>Decided to self-publish annual book called The Bill James Baseball Abstract (1st edition published in 1977)</a:t>
            </a:r>
          </a:p>
          <a:p>
            <a:pPr>
              <a:lnSpc>
                <a:spcPct val="90000"/>
              </a:lnSpc>
            </a:pPr>
            <a:r>
              <a:rPr lang="en-US" dirty="0"/>
              <a:t>Sold only 75 copies </a:t>
            </a:r>
          </a:p>
          <a:p>
            <a:pPr>
              <a:lnSpc>
                <a:spcPct val="90000"/>
              </a:lnSpc>
            </a:pPr>
            <a:r>
              <a:rPr lang="en-US" dirty="0"/>
              <a:t>Abstract's contained in-depth studies and statistics from study of box scores and The Baseball Encyclopedia</a:t>
            </a:r>
          </a:p>
          <a:p>
            <a:pPr>
              <a:lnSpc>
                <a:spcPct val="90000"/>
              </a:lnSpc>
            </a:pPr>
            <a:r>
              <a:rPr lang="en-US" dirty="0"/>
              <a:t>1978’s edition sold 250 copies</a:t>
            </a:r>
          </a:p>
          <a:p>
            <a:pPr>
              <a:lnSpc>
                <a:spcPct val="90000"/>
              </a:lnSpc>
            </a:pPr>
            <a:r>
              <a:rPr lang="en-US" dirty="0"/>
              <a:t>These figures continued to grow over time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2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ok cover with a picture of a person sitting on a baseball ball&#10;&#10;Description automatically generated">
            <a:extLst>
              <a:ext uri="{FF2B5EF4-FFF2-40B4-BE49-F238E27FC236}">
                <a16:creationId xmlns:a16="http://schemas.microsoft.com/office/drawing/2014/main" id="{7D09EF55-596F-3CF5-D725-420FB206D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70" r="1" b="977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A3932-74EB-0A16-452F-4DBA60B4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Rise to Fame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6A2B-24A3-5D77-79C4-1150BC1F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Sport Illustrated wrote profile on him which thrust him into spotlight</a:t>
            </a:r>
          </a:p>
          <a:p>
            <a:r>
              <a:rPr lang="en-US" dirty="0"/>
              <a:t>Baseball Abstract’s started becoming very popular in the 80s</a:t>
            </a:r>
          </a:p>
          <a:p>
            <a:r>
              <a:rPr lang="en-US" dirty="0"/>
              <a:t>1981’s copy of Abstract sold so well that a major publisher began producing it in 1982</a:t>
            </a:r>
          </a:p>
          <a:p>
            <a:r>
              <a:rPr lang="en-US" dirty="0"/>
              <a:t>His success with the Abstract allowed him to quit his security job and pursue writing full-time</a:t>
            </a:r>
          </a:p>
          <a:p>
            <a:r>
              <a:rPr lang="en-US" dirty="0"/>
              <a:t>This annual was discontinued in 1988</a:t>
            </a:r>
          </a:p>
          <a:p>
            <a:r>
              <a:rPr lang="en-US" dirty="0"/>
              <a:t>Has continued to publish other books and articles through present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0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paper with a stamp on it&#10;&#10;Description automatically generated">
            <a:extLst>
              <a:ext uri="{FF2B5EF4-FFF2-40B4-BE49-F238E27FC236}">
                <a16:creationId xmlns:a16="http://schemas.microsoft.com/office/drawing/2014/main" id="{2311FC8B-F3F3-55B9-16E1-C294BD68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4" y="1899053"/>
            <a:ext cx="5367165" cy="30727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96AEB-AD98-C518-B2BB-99BABB36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400"/>
              <a:t>Critics Within MLB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FFC8-0255-CECF-59A3-20EE88D2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/>
              <a:t>Had many critics within the MLB (mainly coaches, GM’s and scouts)</a:t>
            </a:r>
          </a:p>
          <a:p>
            <a:r>
              <a:rPr lang="en-US" dirty="0"/>
              <a:t>Rejected his ideas because they challenged traditional and established statistics </a:t>
            </a:r>
          </a:p>
          <a:p>
            <a:r>
              <a:rPr lang="en-US" dirty="0"/>
              <a:t>MLB wasn’t very open to intellectuals at time</a:t>
            </a:r>
          </a:p>
          <a:p>
            <a:r>
              <a:rPr lang="en-US" dirty="0"/>
              <a:t>Claimed he was attacking the sport </a:t>
            </a:r>
          </a:p>
          <a:p>
            <a:r>
              <a:rPr lang="en-US" dirty="0"/>
              <a:t>Believed he didn’t possess the knowledge and experience of Major League veterans</a:t>
            </a:r>
          </a:p>
        </p:txBody>
      </p:sp>
    </p:spTree>
    <p:extLst>
      <p:ext uri="{BB962C8B-B14F-4D97-AF65-F5344CB8AC3E}">
        <p14:creationId xmlns:p14="http://schemas.microsoft.com/office/powerpoint/2010/main" val="73058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1132</Words>
  <Application>Microsoft Macintosh PowerPoint</Application>
  <PresentationFormat>Widescreen</PresentationFormat>
  <Paragraphs>137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Aptos</vt:lpstr>
      <vt:lpstr>Garamond</vt:lpstr>
      <vt:lpstr>SavonVTI</vt:lpstr>
      <vt:lpstr>Bill James: The Pioneer of Sabermetrics</vt:lpstr>
      <vt:lpstr>What is Sabermetrics?</vt:lpstr>
      <vt:lpstr>Early Life</vt:lpstr>
      <vt:lpstr>College Life</vt:lpstr>
      <vt:lpstr>Beginning of Writing Career</vt:lpstr>
      <vt:lpstr>Initial Challenges Faced</vt:lpstr>
      <vt:lpstr>Self-Published Work</vt:lpstr>
      <vt:lpstr>Rise to Fame</vt:lpstr>
      <vt:lpstr>Critics Within MLB</vt:lpstr>
      <vt:lpstr>Moneyball and the Beginning of the Sabermetrics Era</vt:lpstr>
      <vt:lpstr>Working in Baseball</vt:lpstr>
      <vt:lpstr>Famous Insights</vt:lpstr>
      <vt:lpstr>Statistical Advancements</vt:lpstr>
      <vt:lpstr>Range Factor Code Example</vt:lpstr>
      <vt:lpstr>Runs Created Coding Example</vt:lpstr>
      <vt:lpstr>Pythagorean Winning Percentage Coding Example</vt:lpstr>
      <vt:lpstr>Lasting Impact</vt:lpstr>
      <vt:lpstr>References</vt:lpstr>
      <vt:lpstr>Data Used for Coding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James: The Pioneer of Sabermetrics</dc:title>
  <dc:creator>Graydon Bower</dc:creator>
  <cp:lastModifiedBy>Gray Man</cp:lastModifiedBy>
  <cp:revision>29</cp:revision>
  <dcterms:created xsi:type="dcterms:W3CDTF">2024-04-18T17:07:34Z</dcterms:created>
  <dcterms:modified xsi:type="dcterms:W3CDTF">2024-04-28T22:04:46Z</dcterms:modified>
</cp:coreProperties>
</file>